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BECD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rgbClr val="800000"/>
                </a:solidFill>
                <a:latin typeface="Georgia" pitchFamily="18" charset="0"/>
              </a:rPr>
              <a:t>МІСЬКИЙ КОНКУРС  “УЧИТЕЛЬ РОКУ – 2016”</a:t>
            </a:r>
            <a:endParaRPr lang="ru-RU" sz="19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76840" y="2996952"/>
            <a:ext cx="189507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+mj-cs"/>
              </a:rPr>
              <a:t>НОМІНАЦІЯ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9" y="3573016"/>
            <a:ext cx="331236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+mj-cs"/>
              </a:rPr>
              <a:t>«ЗАХИСТ ВІТЧИЗНИ»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663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 ДУХ ПЛЕКАЄМО ГРОМАДЯНИНА-ПАРТІОТА УКРАЇНИ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94928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uk-UA" b="1" dirty="0" smtClean="0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грудня 2015</a:t>
            </a:r>
            <a:endParaRPr lang="ru-RU" dirty="0">
              <a:solidFill>
                <a:srgbClr val="007434"/>
              </a:solidFill>
            </a:endParaRPr>
          </a:p>
        </p:txBody>
      </p:sp>
      <p:pic>
        <p:nvPicPr>
          <p:cNvPr id="11" name="Рисунок 5" descr="E:\!!! Методцентр\Учитель року\Учитель року 2016\Емблема\Учитель года 6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1406500" cy="109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3608" y="35332"/>
            <a:ext cx="765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 smtClean="0">
                <a:solidFill>
                  <a:srgbClr val="800000"/>
                </a:solidFill>
                <a:latin typeface="Georgia" pitchFamily="18" charset="0"/>
              </a:rPr>
              <a:t>Учасники ІІ етапу конкурсу “УЧИТЕЛЬ РОКУ – 2016”</a:t>
            </a:r>
            <a:endParaRPr lang="ru-RU" sz="1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580112" y="476672"/>
            <a:ext cx="3096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Можеш вибирати друзів і дружину,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Вибрати не можна тільки Батьківщину.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Василь Симоненко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5" descr="E:\!!! Методцентр\Учитель року\Учитель року 2016\Емблема\Учитель года 6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6093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115616" y="54868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НОМІНАЦІЯ «</a:t>
            </a:r>
            <a:r>
              <a:rPr lang="ru-RU" b="1" dirty="0" err="1" smtClean="0">
                <a:solidFill>
                  <a:srgbClr val="800000"/>
                </a:solidFill>
                <a:latin typeface="Georgia" pitchFamily="18" charset="0"/>
              </a:rPr>
              <a:t>Захист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Georgia" pitchFamily="18" charset="0"/>
              </a:rPr>
              <a:t>Вітчизни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484784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Зубчик Василь Андрійович</a:t>
            </a:r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, учитель Харківської гімназії              № 116 Дзержинського району;</a:t>
            </a:r>
          </a:p>
          <a:p>
            <a:pPr algn="just"/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Хейлик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Сергій Сергійович</a:t>
            </a:r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, учитель Харківської спеціалізованої школи з поглибленим вивченням окремих предметів № 133 </a:t>
            </a:r>
            <a:r>
              <a:rPr lang="uk-UA" sz="2000" b="1" dirty="0" err="1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“Ліцей</a:t>
            </a:r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мистецтв”</a:t>
            </a:r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Воропаєв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Юрій Миколайович</a:t>
            </a:r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, учитель загальноосвітньої школи № 95 Комінтернівського району;</a:t>
            </a:r>
          </a:p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Молчанов Євген Анатолійович</a:t>
            </a:r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, учитель Харківської гімназії               № 86 Ленінського району; </a:t>
            </a:r>
          </a:p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Багацький Валерій Вікторович</a:t>
            </a:r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учитель Харківської спеціалізованої школи № 75 </a:t>
            </a:r>
            <a:r>
              <a:rPr lang="uk-UA" sz="2000" b="1" dirty="0" err="1" smtClean="0">
                <a:solidFill>
                  <a:srgbClr val="4B4B4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Орджонікідзевського</a:t>
            </a:r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району;</a:t>
            </a:r>
          </a:p>
          <a:p>
            <a:pPr algn="just"/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Нурісламов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Салават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Рауфович</a:t>
            </a:r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, учитель Харківської спеціалізованої школи № 73 Фрунзенського району.</a:t>
            </a:r>
          </a:p>
          <a:p>
            <a:pPr algn="just"/>
            <a:r>
              <a:rPr lang="uk-UA" sz="2000" b="1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3608" y="35332"/>
            <a:ext cx="765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 smtClean="0">
                <a:solidFill>
                  <a:srgbClr val="800000"/>
                </a:solidFill>
                <a:latin typeface="Georgia" pitchFamily="18" charset="0"/>
              </a:rPr>
              <a:t>Члени журі конкурсу “УЧИТЕЛЬ РОКУ – 2016”</a:t>
            </a:r>
            <a:endParaRPr lang="ru-RU" sz="1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2" name="Рисунок 5" descr="E:\!!! Методцентр\Учитель року\Учитель року 2016\Емблема\Учитель года 6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6093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95736" y="54868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НОМІНАЦІЯ «</a:t>
            </a:r>
            <a:r>
              <a:rPr lang="ru-RU" b="1" dirty="0" err="1" smtClean="0">
                <a:solidFill>
                  <a:srgbClr val="800000"/>
                </a:solidFill>
                <a:latin typeface="Georgia" pitchFamily="18" charset="0"/>
              </a:rPr>
              <a:t>Захист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Georgia" pitchFamily="18" charset="0"/>
              </a:rPr>
              <a:t>Вітчизни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»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85750" y="908720"/>
            <a:ext cx="8643938" cy="5734968"/>
          </a:xfrm>
        </p:spPr>
        <p:txBody>
          <a:bodyPr>
            <a:normAutofit/>
          </a:bodyPr>
          <a:lstStyle/>
          <a:p>
            <a:pPr indent="-169863" eaLnBrk="1" hangingPunct="1">
              <a:defRPr/>
            </a:pPr>
            <a:r>
              <a:rPr lang="uk-UA" sz="1300" b="1" dirty="0" err="1" smtClean="0">
                <a:solidFill>
                  <a:srgbClr val="C00000"/>
                </a:solidFill>
              </a:rPr>
              <a:t>Деменко</a:t>
            </a:r>
            <a:r>
              <a:rPr lang="uk-UA" sz="1300" b="1" dirty="0" smtClean="0">
                <a:solidFill>
                  <a:srgbClr val="C00000"/>
                </a:solidFill>
              </a:rPr>
              <a:t> Ольга Іванівна, </a:t>
            </a:r>
            <a:r>
              <a:rPr lang="uk-UA" sz="1300" b="1" dirty="0" smtClean="0"/>
              <a:t>голова оргкомітету конкурсу – директор Департаменту освіти Харківської міської ради;</a:t>
            </a:r>
            <a:endParaRPr lang="ru-RU" sz="1300" b="1" dirty="0" smtClean="0"/>
          </a:p>
          <a:p>
            <a:pPr indent="-169863" eaLnBrk="1" hangingPunct="1">
              <a:defRPr/>
            </a:pPr>
            <a:r>
              <a:rPr lang="uk-UA" sz="1300" b="1" dirty="0" err="1" smtClean="0">
                <a:solidFill>
                  <a:srgbClr val="C00000"/>
                </a:solidFill>
              </a:rPr>
              <a:t>Стецюра</a:t>
            </a:r>
            <a:r>
              <a:rPr lang="uk-UA" sz="1300" b="1" dirty="0" smtClean="0">
                <a:solidFill>
                  <a:srgbClr val="C00000"/>
                </a:solidFill>
              </a:rPr>
              <a:t> Тетяна Петрівна, </a:t>
            </a:r>
            <a:r>
              <a:rPr lang="uk-UA" sz="1300" b="1" dirty="0" smtClean="0"/>
              <a:t>голова журі – заступник директора Департаменту освіти;</a:t>
            </a:r>
            <a:endParaRPr lang="ru-RU" sz="1300" b="1" dirty="0" smtClean="0"/>
          </a:p>
          <a:p>
            <a:pPr indent="-169863" eaLnBrk="1" hangingPunct="1">
              <a:defRPr/>
            </a:pPr>
            <a:r>
              <a:rPr lang="uk-UA" sz="1300" b="1" dirty="0" smtClean="0">
                <a:solidFill>
                  <a:srgbClr val="C00000"/>
                </a:solidFill>
              </a:rPr>
              <a:t>Дулова Алла Степанівна</a:t>
            </a:r>
            <a:r>
              <a:rPr lang="uk-UA" sz="1300" b="1" dirty="0" smtClean="0"/>
              <a:t>, заступник голови журі – директор Науково-методичного педагогічного центру;</a:t>
            </a:r>
          </a:p>
          <a:p>
            <a:pPr indent="-169863" eaLnBrk="1" hangingPunct="1">
              <a:defRPr/>
            </a:pPr>
            <a:r>
              <a:rPr lang="uk-UA" sz="1300" b="1" dirty="0" smtClean="0">
                <a:solidFill>
                  <a:srgbClr val="C00000"/>
                </a:solidFill>
              </a:rPr>
              <a:t>Зайцев Сергій Васильович, </a:t>
            </a:r>
            <a:r>
              <a:rPr lang="uk-UA" sz="1300" b="1" dirty="0" smtClean="0"/>
              <a:t>президент Всеукраїнської Федерації військово-спортивних </a:t>
            </a:r>
            <a:r>
              <a:rPr lang="uk-UA" sz="1300" b="1" dirty="0" err="1" smtClean="0"/>
              <a:t>багатоборств</a:t>
            </a:r>
            <a:r>
              <a:rPr lang="uk-UA" sz="1300" b="1" dirty="0" smtClean="0"/>
              <a:t>, президент Міжнародного союзу військово-спортивних </a:t>
            </a:r>
            <a:r>
              <a:rPr lang="uk-UA" sz="1300" b="1" dirty="0" err="1" smtClean="0"/>
              <a:t>багатоборств</a:t>
            </a:r>
            <a:r>
              <a:rPr lang="uk-UA" sz="1300" b="1" dirty="0" smtClean="0"/>
              <a:t>, заслужений тренер України;</a:t>
            </a:r>
          </a:p>
          <a:p>
            <a:pPr indent="-169863" eaLnBrk="1" hangingPunct="1">
              <a:defRPr/>
            </a:pPr>
            <a:r>
              <a:rPr lang="uk-UA" sz="1300" b="1" dirty="0" err="1" smtClean="0">
                <a:solidFill>
                  <a:srgbClr val="C00000"/>
                </a:solidFill>
              </a:rPr>
              <a:t>Пожиленко</a:t>
            </a:r>
            <a:r>
              <a:rPr lang="uk-UA" sz="1300" b="1" dirty="0" smtClean="0">
                <a:solidFill>
                  <a:srgbClr val="C00000"/>
                </a:solidFill>
              </a:rPr>
              <a:t> Олександр Іванович, </a:t>
            </a:r>
            <a:r>
              <a:rPr lang="uk-UA" sz="1300" b="1" dirty="0" smtClean="0"/>
              <a:t>військовий перекладач. Експерт з військових питань;</a:t>
            </a:r>
          </a:p>
          <a:p>
            <a:pPr indent="-169863" eaLnBrk="1" hangingPunct="1">
              <a:defRPr/>
            </a:pPr>
            <a:r>
              <a:rPr lang="uk-UA" sz="1300" b="1" dirty="0" smtClean="0">
                <a:solidFill>
                  <a:srgbClr val="C00000"/>
                </a:solidFill>
              </a:rPr>
              <a:t>Зелінський Юрій Іванович, </a:t>
            </a:r>
            <a:r>
              <a:rPr lang="uk-UA" sz="1300" b="1" dirty="0" smtClean="0"/>
              <a:t>головний спеціаліст Департаменту освіти Харківської міської ради;</a:t>
            </a:r>
          </a:p>
          <a:p>
            <a:pPr indent="-169863" eaLnBrk="1" hangingPunct="1">
              <a:defRPr/>
            </a:pPr>
            <a:r>
              <a:rPr lang="uk-UA" sz="1300" b="1" dirty="0" smtClean="0">
                <a:solidFill>
                  <a:srgbClr val="C00000"/>
                </a:solidFill>
              </a:rPr>
              <a:t>методисти НМПЦ Департаменту освіти:</a:t>
            </a:r>
            <a:endParaRPr lang="ru-RU" sz="1300" b="1" dirty="0" smtClean="0">
              <a:solidFill>
                <a:srgbClr val="C00000"/>
              </a:solidFill>
            </a:endParaRPr>
          </a:p>
          <a:p>
            <a:pPr marL="714375" indent="180975" eaLnBrk="1" hangingPunct="1">
              <a:defRPr/>
            </a:pPr>
            <a:r>
              <a:rPr lang="uk-UA" sz="1300" b="1" dirty="0" err="1" smtClean="0"/>
              <a:t>Бут-Гусаїм</a:t>
            </a:r>
            <a:r>
              <a:rPr lang="uk-UA" sz="1300" b="1" dirty="0" smtClean="0"/>
              <a:t> Наталія Василівна;</a:t>
            </a:r>
            <a:endParaRPr lang="ru-RU" sz="1300" b="1" dirty="0" smtClean="0"/>
          </a:p>
          <a:p>
            <a:pPr marL="714375" indent="180975" eaLnBrk="1" hangingPunct="1">
              <a:defRPr/>
            </a:pPr>
            <a:r>
              <a:rPr lang="uk-UA" sz="1300" b="1" dirty="0" err="1" smtClean="0"/>
              <a:t>Гостиннікова</a:t>
            </a:r>
            <a:r>
              <a:rPr lang="uk-UA" sz="1300" b="1" dirty="0" smtClean="0"/>
              <a:t> Олена Миколаївна;</a:t>
            </a:r>
            <a:endParaRPr lang="ru-RU" sz="1300" b="1" dirty="0" smtClean="0"/>
          </a:p>
          <a:p>
            <a:pPr marL="714375" indent="180975" eaLnBrk="1" hangingPunct="1">
              <a:defRPr/>
            </a:pPr>
            <a:r>
              <a:rPr lang="uk-UA" sz="1300" b="1" dirty="0" smtClean="0"/>
              <a:t>Дзюба Тетяна  Вікторівна; </a:t>
            </a:r>
            <a:endParaRPr lang="ru-RU" sz="1300" b="1" dirty="0" smtClean="0"/>
          </a:p>
          <a:p>
            <a:pPr marL="714375" indent="180975" eaLnBrk="1" hangingPunct="1">
              <a:defRPr/>
            </a:pPr>
            <a:r>
              <a:rPr lang="uk-UA" sz="1300" b="1" dirty="0" err="1" smtClean="0"/>
              <a:t>Подаруєва</a:t>
            </a:r>
            <a:r>
              <a:rPr lang="uk-UA" sz="1300" b="1" dirty="0" smtClean="0"/>
              <a:t> Світлана Василівна;</a:t>
            </a:r>
          </a:p>
          <a:p>
            <a:pPr marL="714375" indent="180975" eaLnBrk="1" hangingPunct="1">
              <a:defRPr/>
            </a:pPr>
            <a:r>
              <a:rPr lang="uk-UA" sz="1300" b="1" dirty="0" smtClean="0"/>
              <a:t>Реформат Марина Іванівна;</a:t>
            </a:r>
            <a:endParaRPr lang="ru-RU" sz="1300" b="1" dirty="0" smtClean="0"/>
          </a:p>
          <a:p>
            <a:pPr marL="714375" indent="180975" eaLnBrk="1" hangingPunct="1">
              <a:defRPr/>
            </a:pPr>
            <a:r>
              <a:rPr lang="uk-UA" sz="1300" b="1" dirty="0" err="1" smtClean="0"/>
              <a:t>Рубаненко-Крюкова</a:t>
            </a:r>
            <a:r>
              <a:rPr lang="uk-UA" sz="1300" b="1" dirty="0" smtClean="0"/>
              <a:t> Марина Юріївна.</a:t>
            </a:r>
            <a:endParaRPr lang="ru-RU" sz="1300" b="1" dirty="0" smtClean="0"/>
          </a:p>
          <a:p>
            <a:pPr marL="714375" indent="180975" eaLnBrk="1" hangingPunct="1">
              <a:buFont typeface="Arial" charset="0"/>
              <a:buNone/>
              <a:defRPr/>
            </a:pPr>
            <a:endParaRPr lang="ru-RU" sz="1200" b="1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3608" y="35332"/>
            <a:ext cx="765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dirty="0" smtClean="0">
                <a:solidFill>
                  <a:srgbClr val="800000"/>
                </a:solidFill>
                <a:latin typeface="Georgia" pitchFamily="18" charset="0"/>
              </a:rPr>
              <a:t>Теми майстер-класів</a:t>
            </a:r>
            <a:endParaRPr lang="ru-RU" sz="1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2" name="Рисунок 5" descr="E:\!!! Методцентр\Учитель року\Учитель року 2016\Емблема\Учитель года 6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6093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63688" y="54868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НОМІНАЦІЯ «ЗАХИСТ ВІТЧИЗНИ»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5184576"/>
          </a:xfrm>
        </p:spPr>
        <p:txBody>
          <a:bodyPr>
            <a:normAutofit fontScale="92500" lnSpcReduction="10000"/>
          </a:bodyPr>
          <a:lstStyle/>
          <a:p>
            <a:pPr indent="-163513"/>
            <a:r>
              <a:rPr lang="uk-UA" sz="2000" b="1" u="sng" dirty="0" smtClean="0"/>
              <a:t>1 майстер-клас</a:t>
            </a:r>
            <a:r>
              <a:rPr lang="uk-UA" sz="2000" b="1" dirty="0" smtClean="0"/>
              <a:t> </a:t>
            </a:r>
            <a:r>
              <a:rPr lang="uk-UA" sz="2000" dirty="0" smtClean="0"/>
              <a:t>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Багацький Валерій Вікторович </a:t>
            </a:r>
            <a:r>
              <a:rPr lang="ru-RU" sz="2000" b="1" dirty="0" smtClean="0"/>
              <a:t>«</a:t>
            </a:r>
            <a:r>
              <a:rPr lang="uk-UA" sz="2000" dirty="0" smtClean="0"/>
              <a:t>Виховання особистості учня – захисника Вітчизни, справжнього громадянина-патріота</a:t>
            </a:r>
            <a:r>
              <a:rPr lang="ru-RU" sz="2000" dirty="0" smtClean="0"/>
              <a:t>»</a:t>
            </a:r>
          </a:p>
          <a:p>
            <a:pPr indent="-163513"/>
            <a:r>
              <a:rPr lang="uk-UA" sz="2000" dirty="0" smtClean="0"/>
              <a:t> </a:t>
            </a:r>
            <a:r>
              <a:rPr lang="uk-UA" sz="2000" b="1" u="sng" dirty="0" smtClean="0"/>
              <a:t>2 майстер-клас</a:t>
            </a:r>
            <a:r>
              <a:rPr lang="uk-UA" sz="2000" b="1" dirty="0" smtClean="0"/>
              <a:t> </a:t>
            </a:r>
            <a:r>
              <a:rPr lang="uk-UA" sz="2000" dirty="0" smtClean="0"/>
              <a:t>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Воропаєв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Юрій Миколайович </a:t>
            </a:r>
            <a:r>
              <a:rPr lang="ru-RU" sz="2000" b="1" dirty="0" smtClean="0"/>
              <a:t>«</a:t>
            </a:r>
            <a:r>
              <a:rPr lang="uk-UA" sz="2000" dirty="0" smtClean="0"/>
              <a:t>Трансформування теоретичних знань у практичні навички на уроках предмета </a:t>
            </a:r>
            <a:r>
              <a:rPr lang="ru-RU" sz="2000" dirty="0" smtClean="0"/>
              <a:t>«</a:t>
            </a:r>
            <a:r>
              <a:rPr lang="uk-UA" sz="2000" dirty="0" smtClean="0"/>
              <a:t>Захист Вітчизни</a:t>
            </a:r>
            <a:r>
              <a:rPr lang="ru-RU" sz="2000" dirty="0" smtClean="0"/>
              <a:t>»</a:t>
            </a:r>
          </a:p>
          <a:p>
            <a:pPr indent="-163513"/>
            <a:r>
              <a:rPr lang="uk-UA" sz="2000" dirty="0" smtClean="0"/>
              <a:t> </a:t>
            </a:r>
            <a:r>
              <a:rPr lang="uk-UA" sz="2000" b="1" u="sng" dirty="0" smtClean="0"/>
              <a:t>3 майстер-клас</a:t>
            </a:r>
            <a:r>
              <a:rPr lang="uk-UA" sz="2000" b="1" dirty="0" smtClean="0"/>
              <a:t> </a:t>
            </a:r>
            <a:r>
              <a:rPr lang="uk-UA" sz="2000" dirty="0" smtClean="0"/>
              <a:t>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Нурісламов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Салават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Рауфович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dirty="0" smtClean="0"/>
              <a:t>«</a:t>
            </a:r>
            <a:r>
              <a:rPr lang="ru-RU" sz="2000" dirty="0" err="1" smtClean="0"/>
              <a:t>Алгоритмізація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юнаків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предмета «</a:t>
            </a:r>
            <a:r>
              <a:rPr lang="uk-UA" sz="2000" dirty="0" smtClean="0"/>
              <a:t>Захист Вітчизни</a:t>
            </a:r>
            <a:r>
              <a:rPr lang="ru-RU" sz="2000" dirty="0" smtClean="0"/>
              <a:t>»</a:t>
            </a:r>
          </a:p>
          <a:p>
            <a:pPr indent="-163513"/>
            <a:r>
              <a:rPr lang="uk-UA" sz="2000" dirty="0" smtClean="0"/>
              <a:t> </a:t>
            </a:r>
            <a:r>
              <a:rPr lang="uk-UA" sz="2000" b="1" u="sng" dirty="0" smtClean="0"/>
              <a:t>4 майстер-клас</a:t>
            </a:r>
            <a:r>
              <a:rPr lang="uk-UA" sz="2000" b="1" dirty="0" smtClean="0"/>
              <a:t> </a:t>
            </a:r>
            <a:r>
              <a:rPr lang="uk-UA" sz="2000" dirty="0" smtClean="0"/>
              <a:t>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Зубчик Василь Андрійович </a:t>
            </a:r>
            <a:r>
              <a:rPr lang="ru-RU" sz="2000" b="1" dirty="0" smtClean="0"/>
              <a:t>«</a:t>
            </a:r>
            <a:r>
              <a:rPr lang="uk-UA" sz="2000" dirty="0" smtClean="0"/>
              <a:t>Обізнаний – означає озброєний</a:t>
            </a:r>
            <a:r>
              <a:rPr lang="ru-RU" sz="2000" dirty="0" smtClean="0"/>
              <a:t>»</a:t>
            </a:r>
          </a:p>
          <a:p>
            <a:pPr indent="-163513"/>
            <a:r>
              <a:rPr lang="uk-UA" sz="2000" dirty="0" smtClean="0"/>
              <a:t> </a:t>
            </a:r>
            <a:r>
              <a:rPr lang="uk-UA" sz="2000" b="1" u="sng" dirty="0" smtClean="0"/>
              <a:t>5 майстер-клас</a:t>
            </a:r>
            <a:r>
              <a:rPr lang="uk-UA" sz="2000" dirty="0" smtClean="0"/>
              <a:t>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Хейлик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Сергій Сергійович </a:t>
            </a:r>
            <a:r>
              <a:rPr lang="ru-RU" sz="2000" dirty="0" smtClean="0"/>
              <a:t>«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ключових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життєвих</a:t>
            </a:r>
            <a:r>
              <a:rPr lang="ru-RU" sz="2000" dirty="0" smtClean="0"/>
              <a:t> компетентностей на уроках предмета «</a:t>
            </a:r>
            <a:r>
              <a:rPr lang="uk-UA" sz="2000" dirty="0" smtClean="0"/>
              <a:t>Захист Вітчизни</a:t>
            </a:r>
            <a:r>
              <a:rPr lang="ru-RU" sz="2000" dirty="0" smtClean="0"/>
              <a:t>»за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технологій</a:t>
            </a:r>
            <a:r>
              <a:rPr lang="ru-RU" sz="2000" dirty="0" smtClean="0"/>
              <a:t>»</a:t>
            </a:r>
          </a:p>
          <a:p>
            <a:pPr indent="-163513"/>
            <a:r>
              <a:rPr lang="uk-UA" sz="2000" dirty="0" smtClean="0"/>
              <a:t> </a:t>
            </a:r>
            <a:r>
              <a:rPr lang="uk-UA" sz="2000" b="1" u="sng" dirty="0" smtClean="0"/>
              <a:t>6 майстер-клас</a:t>
            </a:r>
            <a:r>
              <a:rPr lang="uk-UA" sz="2000" b="1" dirty="0" smtClean="0"/>
              <a:t> </a:t>
            </a:r>
            <a:r>
              <a:rPr lang="uk-UA" sz="2000" dirty="0" smtClean="0"/>
              <a:t>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Молчанов Євген Анатолійович </a:t>
            </a:r>
            <a:r>
              <a:rPr lang="ru-RU" sz="2000" b="1" dirty="0" smtClean="0"/>
              <a:t>«</a:t>
            </a:r>
            <a:r>
              <a:rPr lang="uk-UA" sz="2000" dirty="0" smtClean="0"/>
              <a:t>Використання </a:t>
            </a:r>
            <a:r>
              <a:rPr lang="uk-UA" sz="2000" dirty="0" err="1" smtClean="0"/>
              <a:t>унтелект-карт</a:t>
            </a:r>
            <a:r>
              <a:rPr lang="uk-UA" sz="2000" dirty="0" smtClean="0"/>
              <a:t> на уроках </a:t>
            </a:r>
            <a:r>
              <a:rPr lang="ru-RU" sz="2000" dirty="0" smtClean="0"/>
              <a:t>предмета «</a:t>
            </a:r>
            <a:r>
              <a:rPr lang="uk-UA" sz="2000" dirty="0" smtClean="0"/>
              <a:t>Захист Вітчизни</a:t>
            </a:r>
            <a:r>
              <a:rPr lang="ru-RU" sz="2000" dirty="0" smtClean="0"/>
              <a:t>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0"/>
            <a:ext cx="3816424" cy="4046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Учасники </a:t>
            </a: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майстер-класів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Бут-Гусаим\Рабочий стол\Майстер клас\ФОТО майстер-клас ЗАХИС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ут-Гусаим\Рабочий стол\Майстер клас\ФОТО майстер-клас ЗАХИСТ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364840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Бут-Гусаим\Рабочий стол\Майстер клас\ФОТО майстер-клас ЗАХИСТ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764014" cy="282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Бут-Гусаим\Рабочий стол\Майстер клас\ФОТО майстер-клас ЗАХИСТ\3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3779912" cy="2835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131840" y="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Учасники майстер-класів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Бут-Гусаим\Рабочий стол\Майстер клас\ФОТО майстер-клас ЗАХИС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3888432" cy="2916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Documents and Settings\Бут-Гусаим\Рабочий стол\Майстер клас\ФОТО майстер-клас ЗАХИСТ\4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64840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Бут-Гусаим\Рабочий стол\Майстер клас\ФОТО майстер-клас ЗАХИСТ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3552281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47864" y="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Учасники майстер-класів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ут-Гусаим\Рабочий стол\Майстер клас\ФОТО майстер-клас ЗАХИСТ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Бут-Гусаим\Рабочий стол\Майстер клас\ФОТО майстер-клас ЗАХИСТ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072" y="548680"/>
            <a:ext cx="38403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Бут-Гусаим\Рабочий стол\Майстер клас\ФОТО майстер-клас ЗАХИСТ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447" y="3263674"/>
            <a:ext cx="4156737" cy="311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4" y="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Учасники майстер-класів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287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МІСЬКИЙ КОНКУРС  “УЧИТЕЛЬ РОКУ – 2016”</vt:lpstr>
      <vt:lpstr>Учасники ІІ етапу конкурсу “УЧИТЕЛЬ РОКУ – 2016”</vt:lpstr>
      <vt:lpstr>Члени журі конкурсу “УЧИТЕЛЬ РОКУ – 2016”</vt:lpstr>
      <vt:lpstr>Теми майстер-класів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Бут-Гусаим</cp:lastModifiedBy>
  <cp:revision>30</cp:revision>
  <dcterms:modified xsi:type="dcterms:W3CDTF">2015-12-07T13:31:52Z</dcterms:modified>
</cp:coreProperties>
</file>